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Lst>
  <p:sldSz cx="9144000" cy="6858000" type="screen4x3"/>
  <p:notesSz cx="7102475" cy="102330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3" autoAdjust="0"/>
    <p:restoredTop sz="70960" autoAdjust="0"/>
  </p:normalViewPr>
  <p:slideViewPr>
    <p:cSldViewPr snapToGrid="0">
      <p:cViewPr varScale="1">
        <p:scale>
          <a:sx n="71" d="100"/>
          <a:sy n="71" d="100"/>
        </p:scale>
        <p:origin x="2082" y="78"/>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8048" cy="512667"/>
          </a:xfrm>
          <a:prstGeom prst="rect">
            <a:avLst/>
          </a:prstGeom>
        </p:spPr>
        <p:txBody>
          <a:bodyPr vert="horz" lIns="93684" tIns="46842" rIns="93684" bIns="46842"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022887" y="2"/>
            <a:ext cx="3078048" cy="512667"/>
          </a:xfrm>
          <a:prstGeom prst="rect">
            <a:avLst/>
          </a:prstGeom>
        </p:spPr>
        <p:txBody>
          <a:bodyPr vert="horz" lIns="93684" tIns="46842" rIns="93684" bIns="46842" rtlCol="0"/>
          <a:lstStyle>
            <a:lvl1pPr algn="r">
              <a:defRPr sz="1300"/>
            </a:lvl1pPr>
          </a:lstStyle>
          <a:p>
            <a:r>
              <a:rPr lang="en-US" sz="1000">
                <a:latin typeface="Arial" panose="020B0604020202020204" pitchFamily="34" charset="0"/>
                <a:cs typeface="Arial" panose="020B0604020202020204" pitchFamily="34" charset="0"/>
              </a:rPr>
              <a:t>8/13/2023 pm</a:t>
            </a:r>
          </a:p>
        </p:txBody>
      </p:sp>
      <p:sp>
        <p:nvSpPr>
          <p:cNvPr id="4" name="Footer Placeholder 3"/>
          <p:cNvSpPr>
            <a:spLocks noGrp="1"/>
          </p:cNvSpPr>
          <p:nvPr>
            <p:ph type="ftr" sz="quarter" idx="2"/>
          </p:nvPr>
        </p:nvSpPr>
        <p:spPr>
          <a:xfrm>
            <a:off x="2" y="9720359"/>
            <a:ext cx="3078048" cy="512666"/>
          </a:xfrm>
          <a:prstGeom prst="rect">
            <a:avLst/>
          </a:prstGeom>
        </p:spPr>
        <p:txBody>
          <a:bodyPr vert="horz" lIns="93684" tIns="46842" rIns="93684" bIns="46842"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p:cNvSpPr>
            <a:spLocks noGrp="1"/>
          </p:cNvSpPr>
          <p:nvPr>
            <p:ph type="sldNum" sz="quarter" idx="3"/>
          </p:nvPr>
        </p:nvSpPr>
        <p:spPr>
          <a:xfrm>
            <a:off x="4022887" y="9720359"/>
            <a:ext cx="3078048" cy="512666"/>
          </a:xfrm>
          <a:prstGeom prst="rect">
            <a:avLst/>
          </a:prstGeom>
        </p:spPr>
        <p:txBody>
          <a:bodyPr vert="horz" lIns="93684" tIns="46842" rIns="93684" bIns="46842" rtlCol="0" anchor="b"/>
          <a:lstStyle>
            <a:lvl1pPr algn="r">
              <a:defRPr sz="1300"/>
            </a:lvl1pPr>
          </a:lstStyle>
          <a:p>
            <a:fld id="{DA0F9228-8A9C-493A-AFB2-7164E9A421C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05416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078048" cy="512667"/>
          </a:xfrm>
          <a:prstGeom prst="rect">
            <a:avLst/>
          </a:prstGeom>
        </p:spPr>
        <p:txBody>
          <a:bodyPr vert="horz" lIns="93684" tIns="46842" rIns="93684" bIns="46842" rtlCol="0"/>
          <a:lstStyle>
            <a:lvl1pPr algn="l">
              <a:defRPr sz="1300"/>
            </a:lvl1pPr>
          </a:lstStyle>
          <a:p>
            <a:endParaRPr lang="en-US"/>
          </a:p>
        </p:txBody>
      </p:sp>
      <p:sp>
        <p:nvSpPr>
          <p:cNvPr id="3" name="Date Placeholder 2"/>
          <p:cNvSpPr>
            <a:spLocks noGrp="1"/>
          </p:cNvSpPr>
          <p:nvPr>
            <p:ph type="dt" idx="1"/>
          </p:nvPr>
        </p:nvSpPr>
        <p:spPr>
          <a:xfrm>
            <a:off x="4022887" y="2"/>
            <a:ext cx="3078048" cy="512667"/>
          </a:xfrm>
          <a:prstGeom prst="rect">
            <a:avLst/>
          </a:prstGeom>
        </p:spPr>
        <p:txBody>
          <a:bodyPr vert="horz" lIns="93684" tIns="46842" rIns="93684" bIns="46842" rtlCol="0"/>
          <a:lstStyle>
            <a:lvl1pPr algn="r">
              <a:defRPr sz="1300"/>
            </a:lvl1pPr>
          </a:lstStyle>
          <a:p>
            <a:r>
              <a:rPr lang="en-US"/>
              <a:t>8/13/2023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3684" tIns="46842" rIns="93684" bIns="46842" rtlCol="0" anchor="ctr"/>
          <a:lstStyle/>
          <a:p>
            <a:endParaRPr lang="en-US"/>
          </a:p>
        </p:txBody>
      </p:sp>
      <p:sp>
        <p:nvSpPr>
          <p:cNvPr id="5" name="Notes Placeholder 4"/>
          <p:cNvSpPr>
            <a:spLocks noGrp="1"/>
          </p:cNvSpPr>
          <p:nvPr>
            <p:ph type="body" sz="quarter" idx="3"/>
          </p:nvPr>
        </p:nvSpPr>
        <p:spPr>
          <a:xfrm>
            <a:off x="710557" y="4925321"/>
            <a:ext cx="5681363" cy="4028576"/>
          </a:xfrm>
          <a:prstGeom prst="rect">
            <a:avLst/>
          </a:prstGeom>
        </p:spPr>
        <p:txBody>
          <a:bodyPr vert="horz" lIns="93684" tIns="46842" rIns="93684" bIns="4684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2" y="9720359"/>
            <a:ext cx="3078048" cy="512666"/>
          </a:xfrm>
          <a:prstGeom prst="rect">
            <a:avLst/>
          </a:prstGeom>
        </p:spPr>
        <p:txBody>
          <a:bodyPr vert="horz" lIns="93684" tIns="46842" rIns="93684" bIns="46842"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2887" y="9720359"/>
            <a:ext cx="3078048" cy="512666"/>
          </a:xfrm>
          <a:prstGeom prst="rect">
            <a:avLst/>
          </a:prstGeom>
        </p:spPr>
        <p:txBody>
          <a:bodyPr vert="horz" lIns="93684" tIns="46842" rIns="93684" bIns="46842" rtlCol="0" anchor="b"/>
          <a:lstStyle>
            <a:lvl1pPr algn="r">
              <a:defRPr sz="1300"/>
            </a:lvl1pPr>
          </a:lstStyle>
          <a:p>
            <a:fld id="{75BF0DF2-F4D2-41DB-BCE8-243078A159AE}" type="slidenum">
              <a:rPr lang="en-US" smtClean="0"/>
              <a:t>‹#›</a:t>
            </a:fld>
            <a:endParaRPr lang="en-US"/>
          </a:p>
        </p:txBody>
      </p:sp>
    </p:spTree>
    <p:extLst>
      <p:ext uri="{BB962C8B-B14F-4D97-AF65-F5344CB8AC3E}">
        <p14:creationId xmlns:p14="http://schemas.microsoft.com/office/powerpoint/2010/main" val="239788753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1:1-14</a:t>
            </a:r>
            <a:r>
              <a:rPr lang="en-US" dirty="0"/>
              <a:t> – “1 Paul, an apostle of Christ Jesus through the will of God, according to the promise of the life which is in Christ Jesus. 2 To Timothy, my beloved child: Grace, mercy, peace, from God the Father and Christ Jesus our Lord. 3 I thank God, whom I serve from my forefathers in a pure conscience, how unceasing is my remembrance of thee in my supplications, night and day 4 longing to see thee, remembering thy tears, that I may be filled with joy; 5 </a:t>
            </a:r>
            <a:r>
              <a:rPr lang="en-US" b="1" dirty="0"/>
              <a:t>having been reminded of the unfeigned faith that is in thee; which dwelt first in thy grandmother Lois, and thy mother Eunice; and, I am persuaded, in thee also</a:t>
            </a:r>
            <a:r>
              <a:rPr lang="en-US" dirty="0"/>
              <a:t>. 6 For which cause I put thee in remembrance that thou stir up the gift of God, which is in thee through the laying on of my hands. 7 For god gave us not a spirit of fearfulness; but of power and love and discipline. 8 Be not ashamed therefore of the testimony of our Lord, nor of me his prisoner: but suffer hardship with the gospel according to the power of God; 9 who saved us, and called us with a holy calling, not according to our works, but according to his own purpose and grace, which was given us in Christ Jesus before times eternal, 10 but hath now been manifested by the appearing of our Saviour Christ Jesus, who abolished death, and brought life and immortality to light through the gospel, 11 whereunto I was appointed a preacher, and an apostle, and a teacher. 12 For which cause I suffer also these things: yet I am not ashamed; for I know him whom I have believed, and I am persuaded that he is able to guard that which I have committed unto him against that day. 13 </a:t>
            </a:r>
            <a:r>
              <a:rPr lang="en-US" b="1" dirty="0"/>
              <a:t>Hold the pattern</a:t>
            </a:r>
            <a:r>
              <a:rPr lang="en-US" dirty="0"/>
              <a:t> of sound words which thou hast heard from me, in faith and love which is in Christ Jesus. 14 That good thing which was committed unto (thee) guard through the Holy Spirit which dwelleth in us.”</a:t>
            </a:r>
          </a:p>
        </p:txBody>
      </p:sp>
      <p:sp>
        <p:nvSpPr>
          <p:cNvPr id="4" name="Date Placeholder 3"/>
          <p:cNvSpPr>
            <a:spLocks noGrp="1"/>
          </p:cNvSpPr>
          <p:nvPr>
            <p:ph type="dt" idx="1"/>
          </p:nvPr>
        </p:nvSpPr>
        <p:spPr/>
        <p:txBody>
          <a:bodyPr/>
          <a:lstStyle/>
          <a:p>
            <a:r>
              <a:rPr lang="en-US"/>
              <a:t>8/13/2023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1</a:t>
            </a:fld>
            <a:endParaRPr lang="en-US"/>
          </a:p>
        </p:txBody>
      </p:sp>
    </p:spTree>
    <p:extLst>
      <p:ext uri="{BB962C8B-B14F-4D97-AF65-F5344CB8AC3E}">
        <p14:creationId xmlns:p14="http://schemas.microsoft.com/office/powerpoint/2010/main" val="3366761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II Timothy 3:14-17</a:t>
            </a:r>
            <a:r>
              <a:rPr lang="en-US" dirty="0"/>
              <a:t> – “14 But </a:t>
            </a:r>
            <a:r>
              <a:rPr lang="en-US" b="1" dirty="0"/>
              <a:t>abide</a:t>
            </a:r>
            <a:r>
              <a:rPr lang="en-US" dirty="0"/>
              <a:t> thou in the things which thou hast learned and hast been assured of, knowing of whom thou hast learned them. 15 And that </a:t>
            </a:r>
            <a:r>
              <a:rPr lang="en-US" b="1" dirty="0"/>
              <a:t>from a babe thou hast known the sacred writings which are able to make thee wise unto salvation</a:t>
            </a:r>
            <a:r>
              <a:rPr lang="en-US" dirty="0"/>
              <a:t> through faith which is in Christ Jesus. 16 Every scripture inspired of God (is) also profitable for teaching, for reproof, for correction, for instruction which is in righteousness. 17 That the man of God may be complete, furnished completely unto every good work.”</a:t>
            </a:r>
          </a:p>
          <a:p>
            <a:r>
              <a:rPr lang="en-US" b="1" dirty="0"/>
              <a:t>Acts 16:1</a:t>
            </a:r>
            <a:r>
              <a:rPr lang="en-US" dirty="0"/>
              <a:t> – “And he came also to Derbe and to Lystra: and behold, a certain disciple was there, named Timothy, the son of a Jewess that believed; but his father was a Greek.”</a:t>
            </a:r>
          </a:p>
        </p:txBody>
      </p:sp>
      <p:sp>
        <p:nvSpPr>
          <p:cNvPr id="4" name="Date Placeholder 3"/>
          <p:cNvSpPr>
            <a:spLocks noGrp="1"/>
          </p:cNvSpPr>
          <p:nvPr>
            <p:ph type="dt" idx="1"/>
          </p:nvPr>
        </p:nvSpPr>
        <p:spPr/>
        <p:txBody>
          <a:bodyPr/>
          <a:lstStyle/>
          <a:p>
            <a:r>
              <a:rPr lang="en-US"/>
              <a:t>8/13/2023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2</a:t>
            </a:fld>
            <a:endParaRPr lang="en-US"/>
          </a:p>
        </p:txBody>
      </p:sp>
    </p:spTree>
    <p:extLst>
      <p:ext uri="{BB962C8B-B14F-4D97-AF65-F5344CB8AC3E}">
        <p14:creationId xmlns:p14="http://schemas.microsoft.com/office/powerpoint/2010/main" val="684940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Isaiah 56:1-8</a:t>
            </a:r>
            <a:r>
              <a:rPr lang="en-US" dirty="0"/>
              <a:t> – “1 Thus saith Jehovah, Keep ye justice, and do righteousness; for my salvation is near to come, and my righteousness to be revealed. 2 Blessed is the man that doeth this, and the son of man that holdeth it fast; that keepeth the sabbath from profaning it, and keepeth his hand from doing any evil. 3 Neither let the foreigner, that hath joined himself to Jehovah, speak, saying, Jehovah will surely separate me from his people; neither let the eunuch say, Behold, I am a dry tree. 4 For thus saith Jehovah of the eunuchs that keep my sabbaths, and choose the things that please me, and </a:t>
            </a:r>
            <a:r>
              <a:rPr lang="en-US" b="1" u="sng" dirty="0"/>
              <a:t>hold fast</a:t>
            </a:r>
            <a:r>
              <a:rPr lang="en-US" b="1" dirty="0"/>
              <a:t> my covenant:</a:t>
            </a:r>
            <a:r>
              <a:rPr lang="en-US" dirty="0"/>
              <a:t> 5 Unto them will I give in my house and within my walls a memorial and a name better than of sons and of daughters; I will give them an everlasting name, that shall not be cut off. 6 Also the foreigners that join themselves to Jehovah, to minister unto him, and to love the name of Jehovah, to be his servants, every one that keepeth the sabbath from profaning it, and holdeth fast my covenant; 7 even them will I bring to my holy mountain, and make them joyful in my house of prayer: their burnt-offerings and their sacrifices shall be accepted upon mine altar; for my house shall be called a house of prayer </a:t>
            </a:r>
            <a:r>
              <a:rPr lang="en-US" b="1" dirty="0"/>
              <a:t>for all peoples</a:t>
            </a:r>
            <a:r>
              <a:rPr lang="en-US" dirty="0"/>
              <a:t>. 8 The Lord Jehovah, who gathereth the outcasts of Israel, saith, Yet will I gather (others) to him, besides his own that are gathered.”</a:t>
            </a:r>
          </a:p>
          <a:p>
            <a:r>
              <a:rPr lang="en-US" b="1" dirty="0"/>
              <a:t>I Corinthians 11:1-2</a:t>
            </a:r>
            <a:r>
              <a:rPr lang="en-US" dirty="0"/>
              <a:t> – “1 Be ye imitators of me, even as I also am of Christ. 2 Now I praise you that ye remember me in all things, and </a:t>
            </a:r>
            <a:r>
              <a:rPr lang="en-US" b="1" u="sng" dirty="0"/>
              <a:t>hold fast</a:t>
            </a:r>
            <a:r>
              <a:rPr lang="en-US" b="1" dirty="0"/>
              <a:t> the traditions</a:t>
            </a:r>
            <a:r>
              <a:rPr lang="en-US" dirty="0"/>
              <a:t>, even as I delivered them to you.”</a:t>
            </a:r>
          </a:p>
          <a:p>
            <a:r>
              <a:rPr lang="en-US" b="1" dirty="0"/>
              <a:t>II Thessalonians 2:14-15</a:t>
            </a:r>
            <a:r>
              <a:rPr lang="en-US" dirty="0"/>
              <a:t> – “14 whereunto he called you through our </a:t>
            </a:r>
            <a:r>
              <a:rPr lang="en-US" b="1" dirty="0"/>
              <a:t>gospel</a:t>
            </a:r>
            <a:r>
              <a:rPr lang="en-US" dirty="0"/>
              <a:t>, to the obtaining of the glory of our Lord Jesus Christ. 15 So then, brethren, stand fast, and </a:t>
            </a:r>
            <a:r>
              <a:rPr lang="en-US" b="1" dirty="0"/>
              <a:t>hold the traditions</a:t>
            </a:r>
            <a:r>
              <a:rPr lang="en-US" dirty="0"/>
              <a:t> which ye were taught, whether by word, or by epistle of ours.”</a:t>
            </a:r>
          </a:p>
          <a:p>
            <a:r>
              <a:rPr lang="en-US" b="1" dirty="0"/>
              <a:t>I Corinthians 15:1-2</a:t>
            </a:r>
            <a:r>
              <a:rPr lang="en-US" dirty="0"/>
              <a:t> – “1 Now I make known unto you brethren, the gospel which I preached unto you, which also ye received, wherein also ye stand, 2 by which also ye are saved, if ye </a:t>
            </a:r>
            <a:r>
              <a:rPr lang="en-US" b="1" u="sng" dirty="0"/>
              <a:t>hold fast</a:t>
            </a:r>
            <a:r>
              <a:rPr lang="en-US" b="1" dirty="0"/>
              <a:t> the word</a:t>
            </a:r>
            <a:r>
              <a:rPr lang="en-US" dirty="0"/>
              <a:t> which I preached unto you, except ye believed in vain.”</a:t>
            </a:r>
          </a:p>
        </p:txBody>
      </p:sp>
      <p:sp>
        <p:nvSpPr>
          <p:cNvPr id="4" name="Date Placeholder 3"/>
          <p:cNvSpPr>
            <a:spLocks noGrp="1"/>
          </p:cNvSpPr>
          <p:nvPr>
            <p:ph type="dt" idx="1"/>
          </p:nvPr>
        </p:nvSpPr>
        <p:spPr/>
        <p:txBody>
          <a:bodyPr/>
          <a:lstStyle/>
          <a:p>
            <a:r>
              <a:rPr lang="en-US"/>
              <a:t>8/13/2023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3</a:t>
            </a:fld>
            <a:endParaRPr lang="en-US"/>
          </a:p>
        </p:txBody>
      </p:sp>
    </p:spTree>
    <p:extLst>
      <p:ext uri="{BB962C8B-B14F-4D97-AF65-F5344CB8AC3E}">
        <p14:creationId xmlns:p14="http://schemas.microsoft.com/office/powerpoint/2010/main" val="2761585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Hebrews 4:14-15</a:t>
            </a:r>
            <a:r>
              <a:rPr lang="en-US" dirty="0"/>
              <a:t> – “14 Having then a great high priest, who hath passed through the heavens, Jesus the Son of God, let us </a:t>
            </a:r>
            <a:r>
              <a:rPr lang="en-US" b="1" u="sng" dirty="0"/>
              <a:t>hold fast</a:t>
            </a:r>
            <a:r>
              <a:rPr lang="en-US" b="1" dirty="0"/>
              <a:t> our confession</a:t>
            </a:r>
            <a:r>
              <a:rPr lang="en-US" dirty="0"/>
              <a:t>. 15 For we have not a high priest that cannot be touched with the feeling of our infirmities; but one that hath been in all points tempted like as (we are, yet) without sin.”</a:t>
            </a:r>
          </a:p>
          <a:p>
            <a:r>
              <a:rPr lang="en-US" b="1" dirty="0"/>
              <a:t>Hebrews 10:19-27</a:t>
            </a:r>
            <a:r>
              <a:rPr lang="en-US" dirty="0"/>
              <a:t> – “19 Having therefore, brethren, boldness to enter into the holy place by the blood of Jesus, 20 by the way which he dedicated for us, a new and living way, through the veil, that is to say, his flesh; 21 and (having) a great priest over the house of God; 22 let us draw near with a true heart in fulness of faith, having our hearts sprinkled from an evil conscience: and having our body washed with pure water, 23 let us </a:t>
            </a:r>
            <a:r>
              <a:rPr lang="en-US" b="1" u="sng" dirty="0"/>
              <a:t>hold fast</a:t>
            </a:r>
            <a:r>
              <a:rPr lang="en-US" b="1" dirty="0"/>
              <a:t> the confession of our hope</a:t>
            </a:r>
            <a:r>
              <a:rPr lang="en-US" dirty="0"/>
              <a:t> that it waver not; for he is faithful that promised: 24 and let us consider one another to provoke unto love and good works; 25 not forsaking our own assembling together, as the custom of some is, but exhorting (one another); and so much the more, as ye see the day drawing nigh. 26 For if we sin wilfully after that we have received the knowledge of the truth, there remaineth no more a sacrifice for sins, 27 but a certain fearful expectation of judgment, and a fierceness of fire which shall devour the adversaries.”</a:t>
            </a:r>
          </a:p>
        </p:txBody>
      </p:sp>
      <p:sp>
        <p:nvSpPr>
          <p:cNvPr id="4" name="Date Placeholder 3"/>
          <p:cNvSpPr>
            <a:spLocks noGrp="1"/>
          </p:cNvSpPr>
          <p:nvPr>
            <p:ph type="dt" idx="1"/>
          </p:nvPr>
        </p:nvSpPr>
        <p:spPr/>
        <p:txBody>
          <a:bodyPr/>
          <a:lstStyle/>
          <a:p>
            <a:r>
              <a:rPr lang="en-US"/>
              <a:t>8/13/2023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4</a:t>
            </a:fld>
            <a:endParaRPr lang="en-US"/>
          </a:p>
        </p:txBody>
      </p:sp>
    </p:spTree>
    <p:extLst>
      <p:ext uri="{BB962C8B-B14F-4D97-AF65-F5344CB8AC3E}">
        <p14:creationId xmlns:p14="http://schemas.microsoft.com/office/powerpoint/2010/main" val="38850496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Job 2:9-10</a:t>
            </a:r>
            <a:r>
              <a:rPr lang="en-US" dirty="0"/>
              <a:t> – “9 Then said his wife unto him, Dost thou still </a:t>
            </a:r>
            <a:r>
              <a:rPr lang="en-US" b="1" u="sng" dirty="0"/>
              <a:t>hold fast</a:t>
            </a:r>
            <a:r>
              <a:rPr lang="en-US" b="1" dirty="0"/>
              <a:t> thine integrity</a:t>
            </a:r>
            <a:r>
              <a:rPr lang="en-US" dirty="0"/>
              <a:t>? renounce God, and die. 10 But he said unto her, Thou speakest as one of the foolish women speaketh. What? shall we receive good at the hand of God, and shall we not receive evil? In all this did not Job sin with his lips.”</a:t>
            </a:r>
          </a:p>
          <a:p>
            <a:r>
              <a:rPr lang="en-US" b="1" dirty="0"/>
              <a:t>Job 27:4-6</a:t>
            </a:r>
            <a:r>
              <a:rPr lang="en-US" dirty="0"/>
              <a:t> – “4 Surely my lips shall not speak uprighteousness, Neither shall my tongue utter deceit. 5 Far be it from me that I should justify you: Till I die </a:t>
            </a:r>
            <a:r>
              <a:rPr lang="en-US" b="1" dirty="0"/>
              <a:t>I will not put away mine integrity</a:t>
            </a:r>
            <a:r>
              <a:rPr lang="en-US" dirty="0"/>
              <a:t> from me. 6 </a:t>
            </a:r>
            <a:r>
              <a:rPr lang="en-US" b="1" dirty="0"/>
              <a:t>My righteousness I </a:t>
            </a:r>
            <a:r>
              <a:rPr lang="en-US" b="1" u="sng" dirty="0"/>
              <a:t>hold fast</a:t>
            </a:r>
            <a:r>
              <a:rPr lang="en-US" dirty="0"/>
              <a:t>, and will not let it go: My heart shall not reproach (me) so long as I live.”</a:t>
            </a:r>
          </a:p>
        </p:txBody>
      </p:sp>
      <p:sp>
        <p:nvSpPr>
          <p:cNvPr id="4" name="Date Placeholder 3"/>
          <p:cNvSpPr>
            <a:spLocks noGrp="1"/>
          </p:cNvSpPr>
          <p:nvPr>
            <p:ph type="dt" idx="1"/>
          </p:nvPr>
        </p:nvSpPr>
        <p:spPr/>
        <p:txBody>
          <a:bodyPr/>
          <a:lstStyle/>
          <a:p>
            <a:r>
              <a:rPr lang="en-US"/>
              <a:t>8/13/2023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5</a:t>
            </a:fld>
            <a:endParaRPr lang="en-US"/>
          </a:p>
        </p:txBody>
      </p:sp>
    </p:spTree>
    <p:extLst>
      <p:ext uri="{BB962C8B-B14F-4D97-AF65-F5344CB8AC3E}">
        <p14:creationId xmlns:p14="http://schemas.microsoft.com/office/powerpoint/2010/main" val="2716006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Jeremiah 8:5-13</a:t>
            </a:r>
            <a:r>
              <a:rPr lang="en-US" dirty="0"/>
              <a:t> – “5 Why then is this people of Jerusalem slidden back by a perpetual backsliding? they </a:t>
            </a:r>
            <a:r>
              <a:rPr lang="en-US" b="1" u="sng" dirty="0"/>
              <a:t>hold fast</a:t>
            </a:r>
            <a:r>
              <a:rPr lang="en-US" b="1" dirty="0"/>
              <a:t> deceit</a:t>
            </a:r>
            <a:r>
              <a:rPr lang="en-US" dirty="0"/>
              <a:t>, they refuse to return. 6 I hearkened and heard, but they spake not aright: no man repenteth him of his wickedness, saying, What have I done? every one turneth to his course, as a horse that rusheth headlong in the battle. 7 Yea, the stork in the heavens knoweth her appointed times; and the turtle-dove and the swallow and the crane observe the time of their coming; but my people know not the law of Jehovah. 8 How do ye say, We are wise, and the law of Jehovah is with us? But, behold, the false pen of the scribes hath wrought falsely. 9 The wise men are put to shame, they are dismayed and taken: lo, they have rejected the word of Jehovah; and what manner of wisdom is in them? 10 Therefore will I give their wives unto others, and their fields to them that shall possess them: for every one from the least even unto the greatest is given to covetousness; from the prophet even unto the priest every one dealeth falsely. 11 And they have healed the hurt of the daughter of my people slightly, saying, Peace, peace; when there is no peace. 12 Were they ashamed when they had committed abomination? nay, they were not at all ashamed, neither could they blush: therefore shall they fall among them that fall; in the time of their visitation they shall be cast down, saith Jehovah. 13 I will utterly consume them, saith Jehovah: there shall be no grapes on the vine, nor figs on the fig-tree, and the leaf shall fade; and (the things that) I have given them shall pass away from them.”</a:t>
            </a:r>
          </a:p>
          <a:p>
            <a:r>
              <a:rPr lang="en-US" b="1" dirty="0"/>
              <a:t>Jeremiah 6:15-16</a:t>
            </a:r>
            <a:r>
              <a:rPr lang="en-US" dirty="0"/>
              <a:t> – “15 Were they ashamed when they had committed abomination? nay, </a:t>
            </a:r>
            <a:r>
              <a:rPr lang="en-US" b="1" dirty="0"/>
              <a:t>they were not at all ashamed</a:t>
            </a:r>
            <a:r>
              <a:rPr lang="en-US" dirty="0"/>
              <a:t>, neither could they blush: therefore they shall fall among them that fall; at the time that I visit them they shall be cast down, saith Jehovah. 16 Thus saith Jehovah, Stand ye in the ways and see, and ask for the old paths, where is the good way; and walk therein, and ye shall find rest for your souls: but they said, </a:t>
            </a:r>
            <a:r>
              <a:rPr lang="en-US" b="1" dirty="0"/>
              <a:t>We will not walk (therein)</a:t>
            </a:r>
            <a:r>
              <a:rPr lang="en-US" dirty="0"/>
              <a:t>.”</a:t>
            </a:r>
          </a:p>
          <a:p>
            <a:r>
              <a:rPr lang="en-US" b="1" dirty="0"/>
              <a:t>Mark 7:6-9</a:t>
            </a:r>
            <a:r>
              <a:rPr lang="en-US" dirty="0"/>
              <a:t> – “6 And he said unto them, Well did Isaiah prophesy of you hypocrites, as it is written, This people honoreth me with their lips, But their heart is far from me. 7 But in vain do they worship me, Teaching (as their) doctrines the precepts of men. 8 Ye leave the commandment of God, and </a:t>
            </a:r>
            <a:r>
              <a:rPr lang="en-US" b="1" u="sng" dirty="0"/>
              <a:t>hold fast</a:t>
            </a:r>
            <a:r>
              <a:rPr lang="en-US" b="1" dirty="0"/>
              <a:t> the tradition</a:t>
            </a:r>
            <a:r>
              <a:rPr lang="en-US" dirty="0"/>
              <a:t> of men. 9 And he said unto them, Full well do ye reject the commandment of God, that ye may keep your tradition.”</a:t>
            </a:r>
          </a:p>
        </p:txBody>
      </p:sp>
      <p:sp>
        <p:nvSpPr>
          <p:cNvPr id="4" name="Date Placeholder 3"/>
          <p:cNvSpPr>
            <a:spLocks noGrp="1"/>
          </p:cNvSpPr>
          <p:nvPr>
            <p:ph type="dt" idx="1"/>
          </p:nvPr>
        </p:nvSpPr>
        <p:spPr/>
        <p:txBody>
          <a:bodyPr/>
          <a:lstStyle/>
          <a:p>
            <a:r>
              <a:rPr lang="en-US"/>
              <a:t>8/13/2023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6</a:t>
            </a:fld>
            <a:endParaRPr lang="en-US"/>
          </a:p>
        </p:txBody>
      </p:sp>
    </p:spTree>
    <p:extLst>
      <p:ext uri="{BB962C8B-B14F-4D97-AF65-F5344CB8AC3E}">
        <p14:creationId xmlns:p14="http://schemas.microsoft.com/office/powerpoint/2010/main" val="11376267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 Thessalonians 5:21-22</a:t>
            </a:r>
            <a:r>
              <a:rPr lang="en-US" dirty="0"/>
              <a:t> – “21 prove all things; </a:t>
            </a:r>
            <a:r>
              <a:rPr lang="en-US" b="1" u="sng" dirty="0"/>
              <a:t>hold fast</a:t>
            </a:r>
            <a:r>
              <a:rPr lang="en-US" dirty="0"/>
              <a:t> that which is good; 22 </a:t>
            </a:r>
            <a:r>
              <a:rPr lang="en-US" b="1" dirty="0"/>
              <a:t>abstain from every form of evil</a:t>
            </a:r>
            <a:r>
              <a:rPr lang="en-US" dirty="0"/>
              <a:t>.”</a:t>
            </a:r>
          </a:p>
          <a:p>
            <a:r>
              <a:rPr lang="en-US" b="1" dirty="0"/>
              <a:t>Hebrews 3:12-14</a:t>
            </a:r>
            <a:r>
              <a:rPr lang="en-US" dirty="0"/>
              <a:t> – “12 Take heed, brethren, lest haply there shall be in any one of you an evil heart of unbelief, </a:t>
            </a:r>
            <a:r>
              <a:rPr lang="en-US" b="1" dirty="0"/>
              <a:t>in falling away from the living God</a:t>
            </a:r>
            <a:r>
              <a:rPr lang="en-US" dirty="0"/>
              <a:t>: 13 but exhort one another day by day, so long as it is called Today; lest any one of you be hardened by the deceitfulness of sin: 14 for we are become partakers of Christ, if we </a:t>
            </a:r>
            <a:r>
              <a:rPr lang="en-US" b="1" dirty="0"/>
              <a:t>hold fast the beginning of our confidence firm unto the end</a:t>
            </a:r>
            <a:r>
              <a:rPr lang="en-US" dirty="0"/>
              <a:t>”</a:t>
            </a:r>
          </a:p>
          <a:p>
            <a:r>
              <a:rPr lang="en-US" b="1" dirty="0"/>
              <a:t>Revelation 3:11</a:t>
            </a:r>
            <a:r>
              <a:rPr lang="en-US" dirty="0"/>
              <a:t> – “I come quickly: hold fast that which thou hast, that no one take thy crown.”</a:t>
            </a:r>
          </a:p>
        </p:txBody>
      </p:sp>
      <p:sp>
        <p:nvSpPr>
          <p:cNvPr id="4" name="Date Placeholder 3"/>
          <p:cNvSpPr>
            <a:spLocks noGrp="1"/>
          </p:cNvSpPr>
          <p:nvPr>
            <p:ph type="dt" idx="1"/>
          </p:nvPr>
        </p:nvSpPr>
        <p:spPr/>
        <p:txBody>
          <a:bodyPr/>
          <a:lstStyle/>
          <a:p>
            <a:r>
              <a:rPr lang="en-US"/>
              <a:t>8/13/2023 pm</a:t>
            </a:r>
          </a:p>
        </p:txBody>
      </p:sp>
      <p:sp>
        <p:nvSpPr>
          <p:cNvPr id="5" name="Footer Placeholder 4"/>
          <p:cNvSpPr>
            <a:spLocks noGrp="1"/>
          </p:cNvSpPr>
          <p:nvPr>
            <p:ph type="ftr" sz="quarter" idx="4"/>
          </p:nvPr>
        </p:nvSpPr>
        <p:spPr/>
        <p:txBody>
          <a:bodyPr/>
          <a:lstStyle/>
          <a:p>
            <a:r>
              <a:rPr lang="en-US"/>
              <a:t>Richard Lidh</a:t>
            </a:r>
          </a:p>
        </p:txBody>
      </p:sp>
      <p:sp>
        <p:nvSpPr>
          <p:cNvPr id="6" name="Slide Number Placeholder 5"/>
          <p:cNvSpPr>
            <a:spLocks noGrp="1"/>
          </p:cNvSpPr>
          <p:nvPr>
            <p:ph type="sldNum" sz="quarter" idx="5"/>
          </p:nvPr>
        </p:nvSpPr>
        <p:spPr/>
        <p:txBody>
          <a:bodyPr/>
          <a:lstStyle/>
          <a:p>
            <a:fld id="{75BF0DF2-F4D2-41DB-BCE8-243078A159AE}" type="slidenum">
              <a:rPr lang="en-US" smtClean="0"/>
              <a:t>7</a:t>
            </a:fld>
            <a:endParaRPr lang="en-US"/>
          </a:p>
        </p:txBody>
      </p:sp>
    </p:spTree>
    <p:extLst>
      <p:ext uri="{BB962C8B-B14F-4D97-AF65-F5344CB8AC3E}">
        <p14:creationId xmlns:p14="http://schemas.microsoft.com/office/powerpoint/2010/main" val="564380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FD19B48-7052-4145-B0ED-43DEEE861357}" type="datetimeFigureOut">
              <a:rPr lang="en-US" smtClean="0"/>
              <a:pPr/>
              <a:t>8/12/2023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9EB014F3-6209-4DE5-A753-51687C78F6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D19B48-7052-4145-B0ED-43DEEE861357}" type="datetimeFigureOut">
              <a:rPr lang="en-US" smtClean="0"/>
              <a:pPr/>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D19B48-7052-4145-B0ED-43DEEE861357}" type="datetimeFigureOut">
              <a:rPr lang="en-US" smtClean="0"/>
              <a:pPr/>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FD19B48-7052-4145-B0ED-43DEEE861357}" type="datetimeFigureOut">
              <a:rPr lang="en-US" smtClean="0"/>
              <a:pPr/>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4" name="Date Placeholder 3"/>
          <p:cNvSpPr>
            <a:spLocks noGrp="1"/>
          </p:cNvSpPr>
          <p:nvPr>
            <p:ph type="dt" sz="half" idx="10"/>
          </p:nvPr>
        </p:nvSpPr>
        <p:spPr/>
        <p:txBody>
          <a:bodyPr/>
          <a:lstStyle/>
          <a:p>
            <a:fld id="{8FD19B48-7052-4145-B0ED-43DEEE861357}" type="datetimeFigureOut">
              <a:rPr lang="en-US" smtClean="0"/>
              <a:pPr/>
              <a:t>8/12/2023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B014F3-6209-4DE5-A753-51687C78F65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FD19B48-7052-4145-B0ED-43DEEE861357}" type="datetimeFigureOut">
              <a:rPr lang="en-US" smtClean="0"/>
              <a:pPr/>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FD19B48-7052-4145-B0ED-43DEEE861357}" type="datetimeFigureOut">
              <a:rPr lang="en-US" smtClean="0"/>
              <a:pPr/>
              <a:t>8/12/2023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8FD19B48-7052-4145-B0ED-43DEEE861357}" type="datetimeFigureOut">
              <a:rPr lang="en-US" smtClean="0"/>
              <a:pPr/>
              <a:t>8/12/2023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D19B48-7052-4145-B0ED-43DEEE861357}" type="datetimeFigureOut">
              <a:rPr lang="en-US" smtClean="0"/>
              <a:pPr/>
              <a:t>8/12/2023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FD19B48-7052-4145-B0ED-43DEEE861357}" type="datetimeFigureOut">
              <a:rPr lang="en-US" smtClean="0"/>
              <a:pPr/>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B014F3-6209-4DE5-A753-51687C78F65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5" name="Date Placeholder 4"/>
          <p:cNvSpPr>
            <a:spLocks noGrp="1"/>
          </p:cNvSpPr>
          <p:nvPr>
            <p:ph type="dt" sz="half" idx="10"/>
          </p:nvPr>
        </p:nvSpPr>
        <p:spPr/>
        <p:txBody>
          <a:bodyPr/>
          <a:lstStyle/>
          <a:p>
            <a:fld id="{8FD19B48-7052-4145-B0ED-43DEEE861357}" type="datetimeFigureOut">
              <a:rPr lang="en-US" smtClean="0"/>
              <a:pPr/>
              <a:t>8/12/2023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9EB014F3-6209-4DE5-A753-51687C78F65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FD19B48-7052-4145-B0ED-43DEEE861357}" type="datetimeFigureOut">
              <a:rPr lang="en-US" smtClean="0"/>
              <a:pPr/>
              <a:t>8/12/2023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9EB014F3-6209-4DE5-A753-51687C78F65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000" dirty="0"/>
              <a:t>Hold Fast</a:t>
            </a:r>
          </a:p>
        </p:txBody>
      </p:sp>
      <p:sp>
        <p:nvSpPr>
          <p:cNvPr id="3" name="Subtitle 2"/>
          <p:cNvSpPr>
            <a:spLocks noGrp="1"/>
          </p:cNvSpPr>
          <p:nvPr>
            <p:ph type="subTitle" idx="1"/>
          </p:nvPr>
        </p:nvSpPr>
        <p:spPr/>
        <p:txBody>
          <a:bodyPr>
            <a:normAutofit/>
          </a:bodyPr>
          <a:lstStyle/>
          <a:p>
            <a:r>
              <a:rPr lang="en-US" sz="3600" dirty="0"/>
              <a:t>II Timothy 1:1-14</a:t>
            </a:r>
          </a:p>
        </p:txBody>
      </p:sp>
    </p:spTree>
    <p:extLst>
      <p:ext uri="{BB962C8B-B14F-4D97-AF65-F5344CB8AC3E}">
        <p14:creationId xmlns:p14="http://schemas.microsoft.com/office/powerpoint/2010/main" val="1056831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3"/>
            <a:ext cx="8229600" cy="2950589"/>
          </a:xfrm>
        </p:spPr>
        <p:txBody>
          <a:bodyPr>
            <a:normAutofit/>
          </a:bodyPr>
          <a:lstStyle/>
          <a:p>
            <a:pPr marL="0" indent="0">
              <a:buNone/>
            </a:pPr>
            <a:r>
              <a:rPr lang="en-US" sz="4000" b="1" dirty="0"/>
              <a:t>Repent of your sins</a:t>
            </a:r>
            <a:endParaRPr lang="en-US" sz="4000" dirty="0"/>
          </a:p>
          <a:p>
            <a:pPr marL="914400" indent="-914400">
              <a:buNone/>
            </a:pPr>
            <a:r>
              <a:rPr lang="en-US" sz="4000" dirty="0"/>
              <a:t>	</a:t>
            </a:r>
            <a:r>
              <a:rPr lang="en-US" sz="3000" dirty="0"/>
              <a:t>Acts 3:19 – “</a:t>
            </a:r>
            <a:r>
              <a:rPr lang="en-US" sz="3000" b="1" dirty="0"/>
              <a:t>Repent</a:t>
            </a:r>
            <a:r>
              <a:rPr lang="en-US" sz="3000" dirty="0"/>
              <a:t> ye therefore, and turn again, that your sins may be blotted out, that so there may come seasons of refreshing from the presence of the Lord”</a:t>
            </a:r>
          </a:p>
        </p:txBody>
      </p:sp>
    </p:spTree>
    <p:extLst>
      <p:ext uri="{BB962C8B-B14F-4D97-AF65-F5344CB8AC3E}">
        <p14:creationId xmlns:p14="http://schemas.microsoft.com/office/powerpoint/2010/main" val="326702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4"/>
            <a:ext cx="8229600" cy="3101418"/>
          </a:xfrm>
        </p:spPr>
        <p:txBody>
          <a:bodyPr>
            <a:normAutofit/>
          </a:bodyPr>
          <a:lstStyle/>
          <a:p>
            <a:pPr marL="0" indent="0">
              <a:buNone/>
            </a:pPr>
            <a:r>
              <a:rPr lang="en-US" sz="4000" b="1" dirty="0"/>
              <a:t>Confess that Jesus is the Son of God</a:t>
            </a:r>
            <a:endParaRPr lang="en-US" sz="4000" dirty="0"/>
          </a:p>
          <a:p>
            <a:pPr marL="914400" indent="-914400">
              <a:buNone/>
            </a:pPr>
            <a:r>
              <a:rPr lang="en-US" sz="4000" dirty="0"/>
              <a:t>	</a:t>
            </a:r>
            <a:r>
              <a:rPr lang="en-US" sz="3000" dirty="0"/>
              <a:t>I John 4:15 – “Whosoever shall </a:t>
            </a:r>
            <a:r>
              <a:rPr lang="en-US" sz="3000" b="1" dirty="0"/>
              <a:t>confess</a:t>
            </a:r>
            <a:r>
              <a:rPr lang="en-US" sz="3000" dirty="0"/>
              <a:t> that Jesus is the Son of God, God abideth in him, and he in God”</a:t>
            </a:r>
          </a:p>
        </p:txBody>
      </p:sp>
    </p:spTree>
    <p:extLst>
      <p:ext uri="{BB962C8B-B14F-4D97-AF65-F5344CB8AC3E}">
        <p14:creationId xmlns:p14="http://schemas.microsoft.com/office/powerpoint/2010/main" val="375759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3"/>
            <a:ext cx="8229600" cy="4770537"/>
          </a:xfrm>
        </p:spPr>
        <p:txBody>
          <a:bodyPr>
            <a:spAutoFit/>
          </a:bodyPr>
          <a:lstStyle/>
          <a:p>
            <a:pPr marL="0" indent="0">
              <a:buNone/>
            </a:pPr>
            <a:r>
              <a:rPr lang="en-US" sz="4000" b="1" dirty="0"/>
              <a:t>Be immersed in water (baptized)</a:t>
            </a:r>
            <a:endParaRPr lang="en-US" sz="4000" dirty="0"/>
          </a:p>
          <a:p>
            <a:pPr marL="914400" indent="-914400">
              <a:buNone/>
            </a:pPr>
            <a:r>
              <a:rPr lang="en-US" sz="4000" dirty="0"/>
              <a:t>	</a:t>
            </a:r>
            <a:r>
              <a:rPr lang="en-US" sz="3000" dirty="0"/>
              <a:t>Acts 2:38 – “Repent ye, and be </a:t>
            </a:r>
            <a:r>
              <a:rPr lang="en-US" sz="3000" b="1" dirty="0"/>
              <a:t>baptized</a:t>
            </a:r>
            <a:r>
              <a:rPr lang="en-US" sz="3000" dirty="0"/>
              <a:t> every one of you in the name of Jesus Christ unto the remission of your sins; and ye shall receive the gift of the Holy Spirit”</a:t>
            </a:r>
          </a:p>
          <a:p>
            <a:pPr marL="0" indent="0">
              <a:buNone/>
            </a:pPr>
            <a:r>
              <a:rPr lang="en-US" sz="4000" b="1" dirty="0"/>
              <a:t>Remain faithful</a:t>
            </a:r>
            <a:endParaRPr lang="en-US" sz="4000" dirty="0"/>
          </a:p>
          <a:p>
            <a:pPr marL="914400" indent="-914400">
              <a:buNone/>
            </a:pPr>
            <a:r>
              <a:rPr lang="en-US" sz="4000" dirty="0"/>
              <a:t>	</a:t>
            </a:r>
            <a:r>
              <a:rPr lang="en-US" sz="3000" dirty="0"/>
              <a:t>Revelation 2:10 – “Be thou faithful unto death, and I will give thee the crown of life.”</a:t>
            </a:r>
          </a:p>
        </p:txBody>
      </p:sp>
    </p:spTree>
    <p:extLst>
      <p:ext uri="{BB962C8B-B14F-4D97-AF65-F5344CB8AC3E}">
        <p14:creationId xmlns:p14="http://schemas.microsoft.com/office/powerpoint/2010/main" val="90544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Introduction</a:t>
            </a:r>
          </a:p>
        </p:txBody>
      </p:sp>
      <p:sp>
        <p:nvSpPr>
          <p:cNvPr id="3" name="Content Placeholder 2"/>
          <p:cNvSpPr>
            <a:spLocks noGrp="1"/>
          </p:cNvSpPr>
          <p:nvPr>
            <p:ph idx="1"/>
          </p:nvPr>
        </p:nvSpPr>
        <p:spPr>
          <a:xfrm>
            <a:off x="113122" y="1319753"/>
            <a:ext cx="8955464" cy="5467545"/>
          </a:xfrm>
        </p:spPr>
        <p:txBody>
          <a:bodyPr>
            <a:normAutofit/>
          </a:bodyPr>
          <a:lstStyle/>
          <a:p>
            <a:r>
              <a:rPr lang="en-US" sz="3200" dirty="0"/>
              <a:t>II Timothy 3:14-17 – “abide thou …”</a:t>
            </a:r>
          </a:p>
          <a:p>
            <a:pPr lvl="1"/>
            <a:r>
              <a:rPr lang="en-US" sz="3000" dirty="0"/>
              <a:t>Paul encourages Timothy to “abide”</a:t>
            </a:r>
          </a:p>
          <a:p>
            <a:pPr lvl="1"/>
            <a:r>
              <a:rPr lang="en-US" sz="3000" dirty="0"/>
              <a:t>“to stay (in a given place, state, relation, or expectancy)” </a:t>
            </a:r>
            <a:r>
              <a:rPr lang="en-US" dirty="0"/>
              <a:t>(Strong’s Dictionary of Greek Words)</a:t>
            </a:r>
          </a:p>
          <a:p>
            <a:r>
              <a:rPr lang="en-US" sz="3200" dirty="0"/>
              <a:t>Trained in the Scriptures by his Jewish mother and grandmother</a:t>
            </a:r>
          </a:p>
          <a:p>
            <a:pPr lvl="1"/>
            <a:r>
              <a:rPr lang="en-US" sz="3000" dirty="0"/>
              <a:t>He believed them even though his father was a Gentile</a:t>
            </a:r>
          </a:p>
          <a:p>
            <a:pPr lvl="1"/>
            <a:r>
              <a:rPr lang="en-US" sz="3000" dirty="0"/>
              <a:t>Acts 16:1 – “a Jewess that believed”</a:t>
            </a:r>
          </a:p>
          <a:p>
            <a:r>
              <a:rPr lang="en-US" sz="3200" dirty="0"/>
              <a:t>Paul encouraged him to hold fast to the faith</a:t>
            </a:r>
          </a:p>
        </p:txBody>
      </p:sp>
    </p:spTree>
    <p:extLst>
      <p:ext uri="{BB962C8B-B14F-4D97-AF65-F5344CB8AC3E}">
        <p14:creationId xmlns:p14="http://schemas.microsoft.com/office/powerpoint/2010/main" val="2358826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Hold Fast …</a:t>
            </a:r>
          </a:p>
        </p:txBody>
      </p:sp>
      <p:sp>
        <p:nvSpPr>
          <p:cNvPr id="3" name="Content Placeholder 2"/>
          <p:cNvSpPr>
            <a:spLocks noGrp="1"/>
          </p:cNvSpPr>
          <p:nvPr>
            <p:ph idx="1"/>
          </p:nvPr>
        </p:nvSpPr>
        <p:spPr>
          <a:xfrm>
            <a:off x="339365" y="1398152"/>
            <a:ext cx="8427563" cy="4389120"/>
          </a:xfrm>
        </p:spPr>
        <p:txBody>
          <a:bodyPr>
            <a:normAutofit/>
          </a:bodyPr>
          <a:lstStyle/>
          <a:p>
            <a:r>
              <a:rPr lang="en-US" sz="3200" dirty="0"/>
              <a:t>God’s Covenant</a:t>
            </a:r>
          </a:p>
          <a:p>
            <a:pPr lvl="1"/>
            <a:r>
              <a:rPr lang="en-US" sz="3000" dirty="0"/>
              <a:t>Isaiah 56:1-8 – “</a:t>
            </a:r>
            <a:r>
              <a:rPr lang="en-US" sz="3000" b="1" dirty="0"/>
              <a:t>hold fast</a:t>
            </a:r>
            <a:r>
              <a:rPr lang="en-US" sz="3000" dirty="0"/>
              <a:t> my covenant … for all peoples”</a:t>
            </a:r>
          </a:p>
          <a:p>
            <a:pPr lvl="1"/>
            <a:r>
              <a:rPr lang="en-US" sz="3000" dirty="0"/>
              <a:t>I Corinthians 11:1-2 – “</a:t>
            </a:r>
            <a:r>
              <a:rPr lang="en-US" sz="3000" b="1" dirty="0"/>
              <a:t>hold fast</a:t>
            </a:r>
            <a:r>
              <a:rPr lang="en-US" sz="3000" dirty="0"/>
              <a:t> the traditions”</a:t>
            </a:r>
          </a:p>
          <a:p>
            <a:pPr lvl="2"/>
            <a:r>
              <a:rPr lang="en-US" sz="2700" dirty="0"/>
              <a:t>II Thessalonians 2:14-15 – “our gospel”</a:t>
            </a:r>
          </a:p>
          <a:p>
            <a:pPr lvl="1"/>
            <a:r>
              <a:rPr lang="en-US" sz="3000" dirty="0"/>
              <a:t>I Corinthians 15:1-2 – “</a:t>
            </a:r>
            <a:r>
              <a:rPr lang="en-US" sz="3000" b="1" dirty="0"/>
              <a:t>hold fast</a:t>
            </a:r>
            <a:r>
              <a:rPr lang="en-US" sz="3000" dirty="0"/>
              <a:t> the word”</a:t>
            </a:r>
          </a:p>
        </p:txBody>
      </p:sp>
    </p:spTree>
    <p:extLst>
      <p:ext uri="{BB962C8B-B14F-4D97-AF65-F5344CB8AC3E}">
        <p14:creationId xmlns:p14="http://schemas.microsoft.com/office/powerpoint/2010/main" val="1684566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Hold Fast …</a:t>
            </a:r>
          </a:p>
        </p:txBody>
      </p:sp>
      <p:sp>
        <p:nvSpPr>
          <p:cNvPr id="3" name="Content Placeholder 2"/>
          <p:cNvSpPr>
            <a:spLocks noGrp="1"/>
          </p:cNvSpPr>
          <p:nvPr>
            <p:ph idx="1"/>
          </p:nvPr>
        </p:nvSpPr>
        <p:spPr>
          <a:xfrm>
            <a:off x="457200" y="1398152"/>
            <a:ext cx="8309728" cy="4389120"/>
          </a:xfrm>
        </p:spPr>
        <p:txBody>
          <a:bodyPr>
            <a:normAutofit/>
          </a:bodyPr>
          <a:lstStyle/>
          <a:p>
            <a:r>
              <a:rPr lang="en-US" sz="3200" dirty="0"/>
              <a:t>Our Confession</a:t>
            </a:r>
          </a:p>
          <a:p>
            <a:pPr lvl="1"/>
            <a:r>
              <a:rPr lang="en-US" sz="3000" dirty="0"/>
              <a:t>Hebrews 4:14-15 – “</a:t>
            </a:r>
            <a:r>
              <a:rPr lang="en-US" sz="3000" b="1" dirty="0"/>
              <a:t>hold fast</a:t>
            </a:r>
            <a:r>
              <a:rPr lang="en-US" sz="3000" dirty="0"/>
              <a:t> our confession”</a:t>
            </a:r>
          </a:p>
          <a:p>
            <a:pPr lvl="1"/>
            <a:r>
              <a:rPr lang="en-US" sz="3000" dirty="0"/>
              <a:t>Paul goes on to explain “our confession”</a:t>
            </a:r>
          </a:p>
          <a:p>
            <a:pPr lvl="2"/>
            <a:r>
              <a:rPr lang="en-US" sz="2700" dirty="0"/>
              <a:t>Hebrews 10:19-27 – “</a:t>
            </a:r>
            <a:r>
              <a:rPr lang="en-US" sz="2700" b="1" dirty="0"/>
              <a:t>hold fast</a:t>
            </a:r>
            <a:r>
              <a:rPr lang="en-US" sz="2700" dirty="0"/>
              <a:t> the confession of our hope”</a:t>
            </a:r>
            <a:endParaRPr lang="en-US" sz="3000" dirty="0"/>
          </a:p>
        </p:txBody>
      </p:sp>
    </p:spTree>
    <p:extLst>
      <p:ext uri="{BB962C8B-B14F-4D97-AF65-F5344CB8AC3E}">
        <p14:creationId xmlns:p14="http://schemas.microsoft.com/office/powerpoint/2010/main" val="2839038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Hold Fast …</a:t>
            </a:r>
          </a:p>
        </p:txBody>
      </p:sp>
      <p:sp>
        <p:nvSpPr>
          <p:cNvPr id="3" name="Content Placeholder 2"/>
          <p:cNvSpPr>
            <a:spLocks noGrp="1"/>
          </p:cNvSpPr>
          <p:nvPr>
            <p:ph idx="1"/>
          </p:nvPr>
        </p:nvSpPr>
        <p:spPr>
          <a:xfrm>
            <a:off x="457200" y="1398152"/>
            <a:ext cx="8309728" cy="4389120"/>
          </a:xfrm>
        </p:spPr>
        <p:txBody>
          <a:bodyPr>
            <a:normAutofit/>
          </a:bodyPr>
          <a:lstStyle/>
          <a:p>
            <a:r>
              <a:rPr lang="en-US" sz="3200" dirty="0"/>
              <a:t>Our Integrity</a:t>
            </a:r>
          </a:p>
          <a:p>
            <a:pPr lvl="1"/>
            <a:r>
              <a:rPr lang="en-US" sz="3000" dirty="0"/>
              <a:t>Definition – “Rigid adherence to a code of behavior”</a:t>
            </a:r>
          </a:p>
          <a:p>
            <a:pPr lvl="2"/>
            <a:r>
              <a:rPr lang="en-US" sz="2700" dirty="0"/>
              <a:t>Synonym = “honesty”</a:t>
            </a:r>
          </a:p>
          <a:p>
            <a:pPr lvl="1"/>
            <a:r>
              <a:rPr lang="en-US" sz="3000" dirty="0"/>
              <a:t>Job 2:9-10 – “Dost thou still </a:t>
            </a:r>
            <a:r>
              <a:rPr lang="en-US" sz="3000" b="1" u="sng" dirty="0"/>
              <a:t>hold fast</a:t>
            </a:r>
            <a:r>
              <a:rPr lang="en-US" sz="3000" b="1" dirty="0"/>
              <a:t> thine integrity</a:t>
            </a:r>
            <a:r>
              <a:rPr lang="en-US" sz="3000" dirty="0"/>
              <a:t>?”</a:t>
            </a:r>
          </a:p>
          <a:p>
            <a:pPr lvl="1"/>
            <a:r>
              <a:rPr lang="en-US" sz="3000" dirty="0"/>
              <a:t>Job 27:4-6 – “My righteousness I </a:t>
            </a:r>
            <a:r>
              <a:rPr lang="en-US" sz="3000" b="1" dirty="0"/>
              <a:t>hold fast</a:t>
            </a:r>
            <a:r>
              <a:rPr lang="en-US" sz="3000" dirty="0"/>
              <a:t>”</a:t>
            </a:r>
          </a:p>
        </p:txBody>
      </p:sp>
    </p:spTree>
    <p:extLst>
      <p:ext uri="{BB962C8B-B14F-4D97-AF65-F5344CB8AC3E}">
        <p14:creationId xmlns:p14="http://schemas.microsoft.com/office/powerpoint/2010/main" val="1830755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2173"/>
            <a:ext cx="8229600" cy="819566"/>
          </a:xfrm>
        </p:spPr>
        <p:txBody>
          <a:bodyPr>
            <a:normAutofit/>
          </a:bodyPr>
          <a:lstStyle/>
          <a:p>
            <a:r>
              <a:rPr lang="en-US" dirty="0"/>
              <a:t>Do Not Hold Fast …</a:t>
            </a:r>
          </a:p>
        </p:txBody>
      </p:sp>
      <p:sp>
        <p:nvSpPr>
          <p:cNvPr id="3" name="Content Placeholder 2"/>
          <p:cNvSpPr>
            <a:spLocks noGrp="1"/>
          </p:cNvSpPr>
          <p:nvPr>
            <p:ph idx="1"/>
          </p:nvPr>
        </p:nvSpPr>
        <p:spPr>
          <a:xfrm>
            <a:off x="457200" y="1398152"/>
            <a:ext cx="8309728" cy="4389120"/>
          </a:xfrm>
        </p:spPr>
        <p:txBody>
          <a:bodyPr>
            <a:normAutofit/>
          </a:bodyPr>
          <a:lstStyle/>
          <a:p>
            <a:r>
              <a:rPr lang="en-US" sz="3200" dirty="0"/>
              <a:t>To Deceit</a:t>
            </a:r>
          </a:p>
          <a:p>
            <a:pPr lvl="1"/>
            <a:r>
              <a:rPr lang="en-US" sz="3000" dirty="0"/>
              <a:t>Jeremiah 8:5-13 – “they </a:t>
            </a:r>
            <a:r>
              <a:rPr lang="en-US" sz="3000" b="1" dirty="0"/>
              <a:t>hold fast</a:t>
            </a:r>
            <a:r>
              <a:rPr lang="en-US" sz="3000" dirty="0"/>
              <a:t> deceit”</a:t>
            </a:r>
          </a:p>
          <a:p>
            <a:pPr lvl="1"/>
            <a:r>
              <a:rPr lang="en-US" sz="3000" dirty="0"/>
              <a:t>Jeremiah 6:15-16 – “We will not walk therein”</a:t>
            </a:r>
            <a:br>
              <a:rPr lang="en-US" sz="3000" dirty="0"/>
            </a:br>
            <a:endParaRPr lang="en-US" sz="3000" dirty="0"/>
          </a:p>
          <a:p>
            <a:r>
              <a:rPr lang="en-US" sz="3200" dirty="0"/>
              <a:t>The Tradition Of Men</a:t>
            </a:r>
          </a:p>
          <a:p>
            <a:pPr lvl="1"/>
            <a:r>
              <a:rPr lang="en-US" sz="3000" dirty="0"/>
              <a:t>Mark 7:6-9 – “Ye leave the commandment of God, and </a:t>
            </a:r>
            <a:r>
              <a:rPr lang="en-US" sz="3000" b="1" dirty="0"/>
              <a:t>hold fast</a:t>
            </a:r>
            <a:r>
              <a:rPr lang="en-US" sz="3000" dirty="0"/>
              <a:t> the tradition of men”</a:t>
            </a:r>
          </a:p>
        </p:txBody>
      </p:sp>
    </p:spTree>
    <p:extLst>
      <p:ext uri="{BB962C8B-B14F-4D97-AF65-F5344CB8AC3E}">
        <p14:creationId xmlns:p14="http://schemas.microsoft.com/office/powerpoint/2010/main" val="196214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Conclusion</a:t>
            </a:r>
          </a:p>
        </p:txBody>
      </p:sp>
      <p:sp>
        <p:nvSpPr>
          <p:cNvPr id="3" name="Content Placeholder 2"/>
          <p:cNvSpPr>
            <a:spLocks noGrp="1"/>
          </p:cNvSpPr>
          <p:nvPr>
            <p:ph idx="1"/>
          </p:nvPr>
        </p:nvSpPr>
        <p:spPr>
          <a:xfrm>
            <a:off x="457199" y="1319753"/>
            <a:ext cx="8460557" cy="5467545"/>
          </a:xfrm>
        </p:spPr>
        <p:txBody>
          <a:bodyPr>
            <a:normAutofit/>
          </a:bodyPr>
          <a:lstStyle/>
          <a:p>
            <a:r>
              <a:rPr lang="en-US" sz="3200" dirty="0"/>
              <a:t>Even though Timothy was well taught, he still needed to be steadfast in his faithfulness</a:t>
            </a:r>
          </a:p>
          <a:p>
            <a:pPr lvl="1"/>
            <a:r>
              <a:rPr lang="en-US" sz="3000" dirty="0"/>
              <a:t>He couldn’t rely on his mother’s or grandmother’s faith</a:t>
            </a:r>
            <a:endParaRPr lang="en-US" dirty="0"/>
          </a:p>
          <a:p>
            <a:r>
              <a:rPr lang="en-US" sz="3200" dirty="0"/>
              <a:t>Paul admonished us all</a:t>
            </a:r>
          </a:p>
          <a:p>
            <a:pPr lvl="1"/>
            <a:r>
              <a:rPr lang="en-US" sz="3000" dirty="0"/>
              <a:t>I Thessalonians 5:21-22 – “</a:t>
            </a:r>
            <a:r>
              <a:rPr lang="en-US" sz="3000" b="1" dirty="0"/>
              <a:t>hold fast</a:t>
            </a:r>
            <a:r>
              <a:rPr lang="en-US" sz="3000" dirty="0"/>
              <a:t> … abstain”</a:t>
            </a:r>
          </a:p>
          <a:p>
            <a:r>
              <a:rPr lang="en-US" sz="3400" dirty="0"/>
              <a:t>Hebrews 3:12-14 – “</a:t>
            </a:r>
            <a:r>
              <a:rPr lang="en-US" sz="3400" b="1" dirty="0"/>
              <a:t>hold fast</a:t>
            </a:r>
            <a:r>
              <a:rPr lang="en-US" sz="3400" dirty="0"/>
              <a:t> … confidence”</a:t>
            </a:r>
          </a:p>
          <a:p>
            <a:r>
              <a:rPr lang="en-US" sz="3400" dirty="0"/>
              <a:t>Revelation 3:11 – “that no one take thy crown”</a:t>
            </a:r>
          </a:p>
        </p:txBody>
      </p:sp>
    </p:spTree>
    <p:extLst>
      <p:ext uri="{BB962C8B-B14F-4D97-AF65-F5344CB8AC3E}">
        <p14:creationId xmlns:p14="http://schemas.microsoft.com/office/powerpoint/2010/main" val="1687111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4"/>
            <a:ext cx="8229600" cy="2837468"/>
          </a:xfrm>
        </p:spPr>
        <p:txBody>
          <a:bodyPr>
            <a:normAutofit/>
          </a:bodyPr>
          <a:lstStyle/>
          <a:p>
            <a:pPr marL="0" indent="0">
              <a:buNone/>
            </a:pPr>
            <a:r>
              <a:rPr lang="en-US" sz="4000" b="1" dirty="0"/>
              <a:t>Hear the Word of God</a:t>
            </a:r>
          </a:p>
          <a:p>
            <a:pPr marL="914400" indent="-914400">
              <a:buNone/>
            </a:pPr>
            <a:r>
              <a:rPr lang="en-US" sz="3200" dirty="0"/>
              <a:t>	Romans 10:1 – “But what saith it? The word is nigh thee, in thy mouth, and in thy heart: that is, </a:t>
            </a:r>
            <a:r>
              <a:rPr lang="en-US" sz="3200" b="1" dirty="0"/>
              <a:t>the word of faith, which we preach</a:t>
            </a:r>
            <a:r>
              <a:rPr lang="en-US" sz="3200" dirty="0"/>
              <a:t>”</a:t>
            </a:r>
          </a:p>
        </p:txBody>
      </p:sp>
    </p:spTree>
    <p:extLst>
      <p:ext uri="{BB962C8B-B14F-4D97-AF65-F5344CB8AC3E}">
        <p14:creationId xmlns:p14="http://schemas.microsoft.com/office/powerpoint/2010/main" val="1642104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3307"/>
            <a:ext cx="8229600" cy="828993"/>
          </a:xfrm>
        </p:spPr>
        <p:txBody>
          <a:bodyPr>
            <a:normAutofit/>
          </a:bodyPr>
          <a:lstStyle/>
          <a:p>
            <a:r>
              <a:rPr lang="en-US" dirty="0"/>
              <a:t>What Must I Do To Be Saved?</a:t>
            </a:r>
          </a:p>
        </p:txBody>
      </p:sp>
      <p:sp>
        <p:nvSpPr>
          <p:cNvPr id="3" name="Content Placeholder 2"/>
          <p:cNvSpPr>
            <a:spLocks noGrp="1"/>
          </p:cNvSpPr>
          <p:nvPr>
            <p:ph idx="1"/>
          </p:nvPr>
        </p:nvSpPr>
        <p:spPr>
          <a:xfrm>
            <a:off x="457200" y="1319753"/>
            <a:ext cx="8229600" cy="2460395"/>
          </a:xfrm>
        </p:spPr>
        <p:txBody>
          <a:bodyPr>
            <a:normAutofit/>
          </a:bodyPr>
          <a:lstStyle/>
          <a:p>
            <a:pPr marL="0" indent="0">
              <a:buNone/>
            </a:pPr>
            <a:r>
              <a:rPr lang="en-US" sz="4000" b="1" dirty="0"/>
              <a:t>Believe in that Word</a:t>
            </a:r>
            <a:endParaRPr lang="en-US" sz="4000" dirty="0"/>
          </a:p>
          <a:p>
            <a:pPr marL="914400" indent="-914400">
              <a:buNone/>
            </a:pPr>
            <a:r>
              <a:rPr lang="en-US" sz="4000" dirty="0"/>
              <a:t>	</a:t>
            </a:r>
            <a:r>
              <a:rPr lang="en-US" sz="3200" dirty="0"/>
              <a:t>Romans 10:11 – “For the scripture saith, Whosoever </a:t>
            </a:r>
            <a:r>
              <a:rPr lang="en-US" sz="3200" b="1" dirty="0"/>
              <a:t>believeth</a:t>
            </a:r>
            <a:r>
              <a:rPr lang="en-US" sz="3200" dirty="0"/>
              <a:t> on him shall not be put to shame.”</a:t>
            </a:r>
          </a:p>
        </p:txBody>
      </p:sp>
    </p:spTree>
    <p:extLst>
      <p:ext uri="{BB962C8B-B14F-4D97-AF65-F5344CB8AC3E}">
        <p14:creationId xmlns:p14="http://schemas.microsoft.com/office/powerpoint/2010/main" val="128284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Flow" id="{E081FDF6-301C-479A-AEB1-C284EFF905A1}" vid="{EC0F1E4A-FA5F-4A31-B54B-D85B1F2C8FD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611</TotalTime>
  <Words>2716</Words>
  <Application>Microsoft Office PowerPoint</Application>
  <PresentationFormat>On-screen Show (4:3)</PresentationFormat>
  <Paragraphs>95</Paragraphs>
  <Slides>12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Constantia</vt:lpstr>
      <vt:lpstr>Wingdings 2</vt:lpstr>
      <vt:lpstr>Flow</vt:lpstr>
      <vt:lpstr>Hold Fast</vt:lpstr>
      <vt:lpstr>Introduction</vt:lpstr>
      <vt:lpstr>Hold Fast …</vt:lpstr>
      <vt:lpstr>Hold Fast …</vt:lpstr>
      <vt:lpstr>Hold Fast …</vt:lpstr>
      <vt:lpstr>Do Not Hold Fast …</vt:lpstr>
      <vt:lpstr>Conclusion</vt:lpstr>
      <vt:lpstr>What Must I Do To Be Saved?</vt:lpstr>
      <vt:lpstr>What Must I Do To Be Saved?</vt:lpstr>
      <vt:lpstr>What Must I Do To Be Saved?</vt:lpstr>
      <vt:lpstr>What Must I Do To Be Saved?</vt:lpstr>
      <vt:lpstr>What Must I Do To Be Saved?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Hold Fast (2)</dc:title>
  <dc:creator>Richard D. Lidh</dc:creator>
  <cp:lastModifiedBy>Richard Lidh</cp:lastModifiedBy>
  <cp:revision>18</cp:revision>
  <cp:lastPrinted>2023-08-13T00:41:19Z</cp:lastPrinted>
  <dcterms:created xsi:type="dcterms:W3CDTF">2016-04-10T04:19:04Z</dcterms:created>
  <dcterms:modified xsi:type="dcterms:W3CDTF">2023-08-13T00:41:43Z</dcterms:modified>
</cp:coreProperties>
</file>